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94" r:id="rId2"/>
    <p:sldId id="295" r:id="rId3"/>
  </p:sldIdLst>
  <p:sldSz cx="9144000" cy="6858000" type="screen4x3"/>
  <p:notesSz cx="6797675" cy="9928225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1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B89063-3C6F-49FF-80E3-99F670C6CFEF}" type="datetimeFigureOut">
              <a:rPr lang="es-MX" smtClean="0"/>
              <a:t>28/06/2017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05B78-208E-4E9E-A9F8-F8BF56B54F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91673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9340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8824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4171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7649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607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6663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461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4409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2043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3139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38116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5A489-7DEB-9B4D-84BE-26CA407A1670}" type="datetimeFigureOut">
              <a:rPr lang="es-ES" smtClean="0"/>
              <a:t>28/06/2017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61CDE-E55E-9140-A98A-A411A70F2E6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738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uttt.edu.mx/MenuPrincipal/ContraloriaSocial/pfce2016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mailto:quejas_denuncias@cgut.sep.gob.mx" TargetMode="External"/><Relationship Id="rId3" Type="http://schemas.openxmlformats.org/officeDocument/2006/relationships/hyperlink" Target="mailto:eandrade@funcionpublica.gob.mx" TargetMode="External"/><Relationship Id="rId7" Type="http://schemas.openxmlformats.org/officeDocument/2006/relationships/hyperlink" Target="mailto:stapia@nube.sep.gob.mx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ontraloria.social@hidalgo.gob.mx" TargetMode="External"/><Relationship Id="rId5" Type="http://schemas.openxmlformats.org/officeDocument/2006/relationships/hyperlink" Target="mailto:teresa.zeron@hidalgo.gob.mx" TargetMode="External"/><Relationship Id="rId4" Type="http://schemas.openxmlformats.org/officeDocument/2006/relationships/hyperlink" Target="mailto:vperez@funcionpublica.gob.mx" TargetMode="External"/><Relationship Id="rId9" Type="http://schemas.openxmlformats.org/officeDocument/2006/relationships/hyperlink" Target="mailto:planeacion@uttt.edu.m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10821" y="2994823"/>
            <a:ext cx="8148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/>
              <a:t>Docentes, estudiantes y personal que reciban apoyos del PFCE 2016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-42560" y="2703982"/>
            <a:ext cx="4486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¿Quienes son beneficiarios?</a:t>
            </a:r>
            <a:endParaRPr lang="es-ES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489765" y="3470330"/>
            <a:ext cx="4062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Compromisos de los Beneficiarios</a:t>
            </a:r>
            <a:endParaRPr lang="es-ES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810821" y="3822353"/>
            <a:ext cx="82480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 smtClean="0"/>
              <a:t>Coadyuvar y verificar el cumplimiento con la metas establecidas.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 smtClean="0"/>
              <a:t>Realizar las comprobaciones financieras (viáticos, solicitudes de pago, facturas, </a:t>
            </a:r>
            <a:r>
              <a:rPr lang="es-MX" dirty="0" err="1" smtClean="0"/>
              <a:t>etc</a:t>
            </a:r>
            <a:r>
              <a:rPr lang="es-MX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 smtClean="0"/>
              <a:t>Realizar los reportes de avances académicos derivado del apoyo obtenido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 smtClean="0"/>
              <a:t>Presentar evidencias del apoyo tal como proyectos de estancia, constancias,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 smtClean="0"/>
              <a:t>Vigilar el uso correcto de los recursos del PFCE 2016.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 smtClean="0"/>
              <a:t>Denunciar las irregularidades a través de la cédula de quejas y denuncias.</a:t>
            </a:r>
            <a:endParaRPr lang="es-MX" dirty="0"/>
          </a:p>
        </p:txBody>
      </p:sp>
      <p:sp>
        <p:nvSpPr>
          <p:cNvPr id="8" name="Rectángulo 7"/>
          <p:cNvSpPr/>
          <p:nvPr/>
        </p:nvSpPr>
        <p:spPr>
          <a:xfrm>
            <a:off x="864899" y="917299"/>
            <a:ext cx="81940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es-ES" altLang="es-MX" dirty="0" smtClean="0"/>
              <a:t>La Universidad </a:t>
            </a:r>
            <a:r>
              <a:rPr lang="es-ES" altLang="es-MX" dirty="0"/>
              <a:t>Tecnológica de Tula – </a:t>
            </a:r>
            <a:r>
              <a:rPr lang="es-ES" altLang="es-MX" dirty="0" err="1"/>
              <a:t>Tepeji</a:t>
            </a:r>
            <a:r>
              <a:rPr lang="es-ES" altLang="es-MX" dirty="0"/>
              <a:t> </a:t>
            </a:r>
            <a:r>
              <a:rPr lang="es-ES" altLang="es-MX" dirty="0" smtClean="0"/>
              <a:t>constituyó </a:t>
            </a:r>
            <a:r>
              <a:rPr lang="es-ES" altLang="es-MX" dirty="0"/>
              <a:t>un</a:t>
            </a:r>
            <a:r>
              <a:rPr lang="en-US" altLang="es-MX" dirty="0"/>
              <a:t> </a:t>
            </a:r>
            <a:r>
              <a:rPr lang="en-US" altLang="es-MX" dirty="0" err="1"/>
              <a:t>Comité</a:t>
            </a:r>
            <a:r>
              <a:rPr lang="en-US" altLang="es-MX" dirty="0"/>
              <a:t> de </a:t>
            </a:r>
            <a:r>
              <a:rPr lang="en-US" altLang="es-MX" dirty="0" err="1"/>
              <a:t>Contraloría</a:t>
            </a:r>
            <a:r>
              <a:rPr lang="en-US" altLang="es-MX" dirty="0"/>
              <a:t> Social </a:t>
            </a:r>
            <a:r>
              <a:rPr lang="en-US" altLang="es-MX" dirty="0" smtClean="0"/>
              <a:t>para </a:t>
            </a:r>
            <a:r>
              <a:rPr lang="es-ES" altLang="es-MX" dirty="0" smtClean="0"/>
              <a:t>vigilar los </a:t>
            </a:r>
            <a:r>
              <a:rPr lang="es-ES" altLang="es-MX" dirty="0"/>
              <a:t>recursos públicos asignados </a:t>
            </a:r>
            <a:r>
              <a:rPr lang="es-ES" altLang="es-MX" dirty="0" smtClean="0"/>
              <a:t>en </a:t>
            </a:r>
            <a:r>
              <a:rPr lang="es-ES" altLang="es-MX" dirty="0"/>
              <a:t>el </a:t>
            </a:r>
            <a:r>
              <a:rPr lang="es-ES" altLang="es-MX" b="1" dirty="0" smtClean="0"/>
              <a:t>Programa de Fortalecimiento a la Calidad Educativa PFCE </a:t>
            </a:r>
            <a:r>
              <a:rPr lang="es-MX" altLang="es-MX" b="1" dirty="0" smtClean="0"/>
              <a:t>2016</a:t>
            </a:r>
            <a:r>
              <a:rPr lang="es-MX" altLang="es-MX" dirty="0" smtClean="0"/>
              <a:t>.</a:t>
            </a:r>
            <a:endParaRPr lang="en-US" altLang="es-MX" dirty="0"/>
          </a:p>
        </p:txBody>
      </p:sp>
      <p:sp>
        <p:nvSpPr>
          <p:cNvPr id="10" name="Rectángulo 9"/>
          <p:cNvSpPr/>
          <p:nvPr/>
        </p:nvSpPr>
        <p:spPr>
          <a:xfrm>
            <a:off x="444348" y="1938577"/>
            <a:ext cx="5618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¿Quienes forman el Comité de Contraloría Social?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814166" y="2228475"/>
            <a:ext cx="819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Directores de programas educativos: </a:t>
            </a:r>
            <a:r>
              <a:rPr lang="es-MX" dirty="0" err="1" smtClean="0"/>
              <a:t>Mecatrónica</a:t>
            </a:r>
            <a:r>
              <a:rPr lang="es-MX" dirty="0" smtClean="0"/>
              <a:t>, </a:t>
            </a:r>
            <a:r>
              <a:rPr lang="es-MX" dirty="0" err="1" smtClean="0"/>
              <a:t>TIC´s</a:t>
            </a:r>
            <a:r>
              <a:rPr lang="es-MX" dirty="0" smtClean="0"/>
              <a:t>, Mantenimiento y Contaduría</a:t>
            </a:r>
            <a:endParaRPr lang="es-MX" dirty="0"/>
          </a:p>
        </p:txBody>
      </p:sp>
      <p:sp>
        <p:nvSpPr>
          <p:cNvPr id="11" name="Rectángulo 10"/>
          <p:cNvSpPr/>
          <p:nvPr/>
        </p:nvSpPr>
        <p:spPr>
          <a:xfrm>
            <a:off x="814166" y="5592418"/>
            <a:ext cx="4599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/>
              <a:t>Mayor Información en </a:t>
            </a:r>
            <a:r>
              <a:rPr lang="es-MX" dirty="0">
                <a:hlinkClick r:id="rId2"/>
              </a:rPr>
              <a:t>http://www.uttt.edu.mx</a:t>
            </a:r>
            <a:endParaRPr lang="es-MX" dirty="0"/>
          </a:p>
        </p:txBody>
      </p:sp>
      <p:sp>
        <p:nvSpPr>
          <p:cNvPr id="14" name="Rectángulo 13"/>
          <p:cNvSpPr/>
          <p:nvPr/>
        </p:nvSpPr>
        <p:spPr>
          <a:xfrm>
            <a:off x="2200881" y="597224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1600" b="1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Responsable Institucional</a:t>
            </a:r>
          </a:p>
          <a:p>
            <a:pPr algn="ctr"/>
            <a:r>
              <a:rPr lang="es-MX" sz="1600" b="1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Mtra. Norma Ivonne Luna Campos</a:t>
            </a:r>
          </a:p>
          <a:p>
            <a:pPr algn="ctr"/>
            <a:r>
              <a:rPr lang="es-MX" sz="1600" b="1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Tel 01 773 73 2 91 00 ext. </a:t>
            </a:r>
            <a:r>
              <a:rPr lang="es-MX" sz="16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120</a:t>
            </a:r>
            <a:endParaRPr lang="es-MX" sz="1600" b="1" dirty="0">
              <a:solidFill>
                <a:schemeClr val="accent3">
                  <a:lumMod val="5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11" y="267474"/>
            <a:ext cx="2792940" cy="81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95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411" y="267474"/>
            <a:ext cx="2792940" cy="813478"/>
          </a:xfrm>
          <a:prstGeom prst="rect">
            <a:avLst/>
          </a:prstGeom>
        </p:spPr>
      </p:pic>
      <p:graphicFrame>
        <p:nvGraphicFramePr>
          <p:cNvPr id="15" name="Tab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532756"/>
              </p:ext>
            </p:extLst>
          </p:nvPr>
        </p:nvGraphicFramePr>
        <p:xfrm>
          <a:off x="804412" y="1471987"/>
          <a:ext cx="8339588" cy="5366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7626"/>
                <a:gridCol w="1899045"/>
                <a:gridCol w="2246181"/>
                <a:gridCol w="1786736"/>
              </a:tblGrid>
              <a:tr h="565965">
                <a:tc>
                  <a:txBody>
                    <a:bodyPr/>
                    <a:lstStyle/>
                    <a:p>
                      <a:r>
                        <a:rPr lang="es-MX" sz="1400" dirty="0" smtClean="0"/>
                        <a:t>Secretaría de la Función</a:t>
                      </a:r>
                      <a:r>
                        <a:rPr lang="es-MX" sz="1400" baseline="0" dirty="0" smtClean="0"/>
                        <a:t> Pública</a:t>
                      </a:r>
                      <a:endParaRPr lang="es-MX" sz="1400" dirty="0"/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r>
                        <a:rPr lang="es-MX" sz="1400" dirty="0" smtClean="0"/>
                        <a:t>Órgano Estatal de Control</a:t>
                      </a:r>
                      <a:endParaRPr lang="es-MX" sz="1400" dirty="0"/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r>
                        <a:rPr lang="es-MX" sz="1400" dirty="0" smtClean="0"/>
                        <a:t>Coordinación</a:t>
                      </a:r>
                      <a:r>
                        <a:rPr lang="es-MX" sz="1400" baseline="0" dirty="0" smtClean="0"/>
                        <a:t> General de Universidades Tecnológicas</a:t>
                      </a:r>
                      <a:endParaRPr lang="es-MX" sz="1400" dirty="0"/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r>
                        <a:rPr lang="es-MX" sz="1400" dirty="0" smtClean="0"/>
                        <a:t>Universidad Tecnológica de Tula - </a:t>
                      </a:r>
                      <a:r>
                        <a:rPr lang="es-MX" sz="1400" dirty="0" err="1" smtClean="0"/>
                        <a:t>Tepeji</a:t>
                      </a:r>
                      <a:endParaRPr lang="es-MX" sz="1400" dirty="0"/>
                    </a:p>
                  </a:txBody>
                  <a:tcPr marL="91441" marR="91441" marT="45717" marB="45717"/>
                </a:tc>
              </a:tr>
              <a:tr h="4634685">
                <a:tc>
                  <a:txBody>
                    <a:bodyPr/>
                    <a:lstStyle/>
                    <a:p>
                      <a:r>
                        <a:rPr lang="es-MX" sz="1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Mtro. Edgar Andrés Andrade García Titular de la Unidad de Operación Regional y Contraloría Social</a:t>
                      </a:r>
                    </a:p>
                    <a:p>
                      <a:r>
                        <a:rPr lang="es-MX" sz="1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 (55) 2000-3000 Ext. 3023</a:t>
                      </a:r>
                    </a:p>
                    <a:p>
                      <a:r>
                        <a:rPr lang="es-MX" sz="1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eandrade@funcionpublica.gob.mx</a:t>
                      </a:r>
                      <a:endParaRPr lang="es-MX" sz="12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es-MX" sz="12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s-MX" sz="1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Lic. Víctor Manuel Pérez Castro Director General Adjunto de Contraloría Social</a:t>
                      </a:r>
                    </a:p>
                    <a:p>
                      <a:r>
                        <a:rPr lang="es-MX" sz="1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 (55) 2000-3000 Ext. 3021</a:t>
                      </a:r>
                    </a:p>
                    <a:p>
                      <a:r>
                        <a:rPr lang="es-MX" sz="12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4"/>
                        </a:rPr>
                        <a:t>vperez@funcionpublica.gob.mx</a:t>
                      </a:r>
                      <a:endParaRPr lang="es-MX" sz="12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Insurgentes Sur 1735, Col. Guadalupe </a:t>
                      </a:r>
                      <a:r>
                        <a:rPr lang="es-MX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Inn</a:t>
                      </a:r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s-MX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Deleg</a:t>
                      </a:r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Álvaro Obregón</a:t>
                      </a:r>
                    </a:p>
                    <a:p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Distrito Federal CP. 01020, T. (55) 2000-3000</a:t>
                      </a:r>
                    </a:p>
                    <a:p>
                      <a:endParaRPr lang="es-MX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MX" sz="1100" dirty="0"/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L.A. Teresa Minerva </a:t>
                      </a:r>
                      <a:r>
                        <a:rPr lang="es-MX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Zerón</a:t>
                      </a:r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Santillán</a:t>
                      </a:r>
                    </a:p>
                    <a:p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Directora de Contraloría Social </a:t>
                      </a:r>
                    </a:p>
                    <a:p>
                      <a:endParaRPr lang="es-MX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Teléfono</a:t>
                      </a:r>
                      <a:r>
                        <a:rPr lang="es-MX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 (771) 717 6000 Ext.</a:t>
                      </a:r>
                      <a:r>
                        <a:rPr lang="es-MX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2909</a:t>
                      </a:r>
                    </a:p>
                    <a:p>
                      <a:endParaRPr lang="es-MX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teresa.zeron@hidalgo.gob.mx</a:t>
                      </a:r>
                      <a:endParaRPr lang="es-MX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s-MX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contraloria.social@hidalgo.gob.mx</a:t>
                      </a:r>
                      <a:endParaRPr lang="es-MX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s-MX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pt-B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Calle</a:t>
                      </a:r>
                      <a:r>
                        <a:rPr lang="pt-B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Allende, No. 901, esq. </a:t>
                      </a:r>
                      <a:r>
                        <a:rPr lang="pt-B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Belisario</a:t>
                      </a:r>
                      <a:r>
                        <a:rPr lang="pt-B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t-B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Domínguez</a:t>
                      </a:r>
                      <a:r>
                        <a:rPr lang="pt-B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piso 1</a:t>
                      </a:r>
                    </a:p>
                    <a:p>
                      <a:r>
                        <a:rPr lang="pt-B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Col. Centro, C.P. 42000</a:t>
                      </a:r>
                    </a:p>
                    <a:p>
                      <a:r>
                        <a:rPr lang="pt-B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Pachuca</a:t>
                      </a:r>
                      <a:r>
                        <a:rPr lang="pt-B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Hidalgo</a:t>
                      </a:r>
                      <a:endParaRPr lang="es-MX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s-MX" sz="1100" dirty="0" smtClean="0"/>
                    </a:p>
                    <a:p>
                      <a:endParaRPr lang="es-MX" sz="1100" dirty="0" smtClean="0"/>
                    </a:p>
                    <a:p>
                      <a:endParaRPr lang="es-MX" sz="1100" dirty="0" smtClean="0"/>
                    </a:p>
                    <a:p>
                      <a:endParaRPr lang="es-MX" sz="1100" dirty="0" smtClean="0"/>
                    </a:p>
                    <a:p>
                      <a:endParaRPr lang="es-MX" sz="1100" dirty="0"/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pPr marL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Actuaria Sonia Tapia García, Subdirectora de Evaluación y Responsable de Contraloría Social</a:t>
                      </a:r>
                      <a:endParaRPr lang="es-ES" sz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8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Teléfono: Directo 01(55)36-01-16-10 </a:t>
                      </a:r>
                      <a:r>
                        <a:rPr lang="es-ES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ó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Conmutador 01(55)36-01-16-00 Extensión 67151</a:t>
                      </a:r>
                      <a:endParaRPr lang="es-MX" sz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MX" sz="8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Correo electrónico:</a:t>
                      </a:r>
                      <a:endParaRPr lang="es-MX" sz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stapia@nube.sep.gob.mx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ó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MX" sz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/>
                        </a:rPr>
                        <a:t>quejas_denuncias@cgut.sep.gob.mx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MX" sz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MX" sz="8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8034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Atención personal previa cita.</a:t>
                      </a:r>
                    </a:p>
                    <a:p>
                      <a:pPr marL="18034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Calle </a:t>
                      </a:r>
                      <a:r>
                        <a:rPr lang="es-ES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Azafrán 386, Colonia Granjas México, Delegación </a:t>
                      </a:r>
                      <a:r>
                        <a:rPr lang="es-ES" sz="12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Iztacalco</a:t>
                      </a:r>
                      <a:r>
                        <a:rPr lang="es-ES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Ciudad de México, C.P. 08400</a:t>
                      </a:r>
                      <a:endParaRPr lang="es-MX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717" marB="45717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s-MX" altLang="es-MX" sz="1200" b="0" dirty="0" smtClean="0"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Norma Ivonne Luna Campos, </a:t>
                      </a:r>
                    </a:p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s-MX" altLang="es-MX" sz="1200" b="0" dirty="0" smtClean="0"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Directora de Planeación y Evaluación y Responsable de Contraloría Social</a:t>
                      </a:r>
                    </a:p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endParaRPr lang="es-MX" altLang="es-MX" sz="1200" b="0" dirty="0" smtClean="0"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s-MX" altLang="es-MX" sz="1200" b="0" dirty="0" smtClean="0">
                          <a:cs typeface="Times New Roman" panose="02020603050405020304" pitchFamily="18" charset="0"/>
                        </a:rPr>
                        <a:t>Teléfono Directo: 01 (773) 73 291 05 </a:t>
                      </a:r>
                      <a:r>
                        <a:rPr lang="es-MX" altLang="es-MX" sz="1200" b="0" dirty="0" err="1" smtClean="0">
                          <a:cs typeface="Times New Roman" panose="02020603050405020304" pitchFamily="18" charset="0"/>
                        </a:rPr>
                        <a:t>ó</a:t>
                      </a:r>
                      <a:r>
                        <a:rPr lang="es-MX" altLang="es-MX" sz="1200" b="0" dirty="0" smtClean="0">
                          <a:cs typeface="Times New Roman" panose="02020603050405020304" pitchFamily="18" charset="0"/>
                        </a:rPr>
                        <a:t> conmutador 01 (773) 73 2 91 00 extensión 120</a:t>
                      </a:r>
                      <a:endParaRPr lang="es-MX" altLang="es-MX" sz="1200" b="0" dirty="0" smtClean="0"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endParaRPr lang="es-MX" altLang="es-MX" sz="1200" b="0" dirty="0" smtClean="0"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s-MX" altLang="es-MX" sz="1200" b="0" dirty="0" smtClean="0">
                          <a:cs typeface="Times New Roman" panose="02020603050405020304" pitchFamily="18" charset="0"/>
                        </a:rPr>
                        <a:t>Correo electrónico: </a:t>
                      </a:r>
                      <a:r>
                        <a:rPr lang="es-MX" altLang="es-MX" sz="1200" b="1" dirty="0" smtClean="0">
                          <a:cs typeface="Times New Roman" panose="02020603050405020304" pitchFamily="18" charset="0"/>
                          <a:hlinkClick r:id="rId9"/>
                        </a:rPr>
                        <a:t>planeacion@uttt.edu.mx</a:t>
                      </a:r>
                      <a:endParaRPr lang="es-MX" altLang="es-MX" sz="1200" b="1" dirty="0" smtClean="0"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endParaRPr lang="es-MX" altLang="es-MX" sz="1200" b="1" dirty="0" smtClean="0"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s-MX" altLang="es-MX" sz="1200" b="0" dirty="0" smtClean="0">
                          <a:cs typeface="Times New Roman" panose="02020603050405020304" pitchFamily="18" charset="0"/>
                        </a:rPr>
                        <a:t>Avenida Universidad Tecnológica No.</a:t>
                      </a:r>
                      <a:r>
                        <a:rPr lang="es-MX" altLang="es-MX" sz="1200" b="0" baseline="0" dirty="0" smtClean="0">
                          <a:cs typeface="Times New Roman" panose="02020603050405020304" pitchFamily="18" charset="0"/>
                        </a:rPr>
                        <a:t> 1000, Col. El 61, El Carmen, Tula de Allende, CP 42830</a:t>
                      </a:r>
                      <a:endParaRPr lang="es-MX" altLang="es-MX" sz="1200" b="0" dirty="0" smtClean="0">
                        <a:cs typeface="Times New Roman" panose="02020603050405020304" pitchFamily="18" charset="0"/>
                      </a:endParaRPr>
                    </a:p>
                    <a:p>
                      <a:endParaRPr lang="es-MX" sz="1200" dirty="0"/>
                    </a:p>
                  </a:txBody>
                  <a:tcPr marL="91441" marR="91441" marT="45717" marB="45717"/>
                </a:tc>
              </a:tr>
            </a:tbl>
          </a:graphicData>
        </a:graphic>
      </p:graphicFrame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3488970" y="959727"/>
            <a:ext cx="231845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  <a:defRPr/>
            </a:pPr>
            <a:r>
              <a:rPr lang="es-ES" sz="2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Atención Ciudadana</a:t>
            </a:r>
            <a:endParaRPr lang="es-ES" sz="2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876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</TotalTime>
  <Words>392</Words>
  <Application>Microsoft Office PowerPoint</Application>
  <PresentationFormat>Presentación en pantalla (4:3)</PresentationFormat>
  <Paragraphs>63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Arial</vt:lpstr>
      <vt:lpstr>Calibri</vt:lpstr>
      <vt:lpstr>Tahoma</vt:lpstr>
      <vt:lpstr>Times New Roman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UTTT</dc:creator>
  <cp:lastModifiedBy>Optiplex</cp:lastModifiedBy>
  <cp:revision>101</cp:revision>
  <cp:lastPrinted>2014-06-09T17:56:57Z</cp:lastPrinted>
  <dcterms:created xsi:type="dcterms:W3CDTF">2014-06-09T14:10:19Z</dcterms:created>
  <dcterms:modified xsi:type="dcterms:W3CDTF">2017-06-28T16:21:45Z</dcterms:modified>
</cp:coreProperties>
</file>